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3" r:id="rId3"/>
    <p:sldId id="263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91" r:id="rId14"/>
    <p:sldId id="292" r:id="rId15"/>
    <p:sldId id="293" r:id="rId16"/>
    <p:sldId id="283" r:id="rId17"/>
    <p:sldId id="290" r:id="rId18"/>
    <p:sldId id="306" r:id="rId19"/>
    <p:sldId id="289" r:id="rId20"/>
    <p:sldId id="294" r:id="rId21"/>
    <p:sldId id="295" r:id="rId22"/>
    <p:sldId id="296" r:id="rId23"/>
    <p:sldId id="297" r:id="rId24"/>
    <p:sldId id="276" r:id="rId25"/>
    <p:sldId id="277" r:id="rId26"/>
    <p:sldId id="298" r:id="rId27"/>
    <p:sldId id="299" r:id="rId28"/>
    <p:sldId id="300" r:id="rId29"/>
    <p:sldId id="301" r:id="rId30"/>
    <p:sldId id="302" r:id="rId31"/>
    <p:sldId id="304" r:id="rId32"/>
    <p:sldId id="305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778" autoAdjust="0"/>
  </p:normalViewPr>
  <p:slideViewPr>
    <p:cSldViewPr snapToGrid="0">
      <p:cViewPr varScale="1">
        <p:scale>
          <a:sx n="107" d="100"/>
          <a:sy n="107" d="100"/>
        </p:scale>
        <p:origin x="636" y="114"/>
      </p:cViewPr>
      <p:guideLst/>
    </p:cSldViewPr>
  </p:slideViewPr>
  <p:outlineViewPr>
    <p:cViewPr>
      <p:scale>
        <a:sx n="33" d="100"/>
        <a:sy n="33" d="100"/>
      </p:scale>
      <p:origin x="0" y="-7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B8C0-0F17-4798-BE20-BEE16D22072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FDBF7-FC3A-4DFE-85ED-83EB32230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4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: </a:t>
            </a:r>
          </a:p>
          <a:p>
            <a:r>
              <a:rPr lang="fr-FR" dirty="0"/>
              <a:t>EDF lecture de sismographe à la main - </a:t>
            </a:r>
            <a:r>
              <a:rPr lang="fr-FR" dirty="0" err="1"/>
              <a:t>Automatition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62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Signaux électriques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95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Enlever le diapo , montrer les connections de mon PC</a:t>
            </a:r>
          </a:p>
          <a:p>
            <a:r>
              <a:rPr lang="fr-FR" dirty="0"/>
              <a:t>Plusieurs interface -&gt; Plusieurs adresse mac même pour un seul ordinateur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33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les explications de l’adresse IP</a:t>
            </a:r>
          </a:p>
          <a:p>
            <a:r>
              <a:rPr lang="fr-FR" dirty="0"/>
              <a:t>Ajouter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192.168.0.0  &amp; 1.215</a:t>
            </a:r>
          </a:p>
          <a:p>
            <a:r>
              <a:rPr lang="fr-FR" dirty="0"/>
              <a:t>10.128.0.0 1.123.5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3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forwarding</a:t>
            </a:r>
            <a:endParaRPr lang="fr-FR" dirty="0"/>
          </a:p>
          <a:p>
            <a:r>
              <a:rPr lang="fr-FR" dirty="0" err="1"/>
              <a:t>BitTorrent</a:t>
            </a:r>
            <a:r>
              <a:rPr lang="fr-FR" dirty="0"/>
              <a:t> -&gt; Ouverture de port sur la box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05/02/2023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uillaume.rico@alpesmesures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CM1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2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1958 : Société Bell : Modem</a:t>
            </a:r>
          </a:p>
          <a:p>
            <a:r>
              <a:rPr lang="fr-FR" dirty="0"/>
              <a:t>1971 : Premier mail</a:t>
            </a:r>
          </a:p>
          <a:p>
            <a:r>
              <a:rPr lang="fr-FR" dirty="0"/>
              <a:t>1983 : Protocole </a:t>
            </a:r>
            <a:r>
              <a:rPr lang="fr-FR" dirty="0" err="1"/>
              <a:t>TCP</a:t>
            </a:r>
            <a:r>
              <a:rPr lang="fr-FR" dirty="0"/>
              <a:t>/IP</a:t>
            </a:r>
          </a:p>
          <a:p>
            <a:r>
              <a:rPr lang="fr-FR" dirty="0"/>
              <a:t>1984 : 1000 ordinateurs connectés</a:t>
            </a:r>
          </a:p>
          <a:p>
            <a:r>
              <a:rPr lang="fr-FR" dirty="0"/>
              <a:t>2014 : 1 000 000 de site web</a:t>
            </a:r>
          </a:p>
          <a:p>
            <a:r>
              <a:rPr lang="fr-FR" dirty="0"/>
              <a:t>Aujourd’hui : 60% de la population mondial est connecté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6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Support de l’information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Cable RJ45</a:t>
            </a:r>
          </a:p>
          <a:p>
            <a:r>
              <a:rPr lang="fr-FR" dirty="0"/>
              <a:t>Fibre optique</a:t>
            </a:r>
          </a:p>
          <a:p>
            <a:r>
              <a:rPr lang="fr-FR" dirty="0"/>
              <a:t>Radio</a:t>
            </a:r>
          </a:p>
          <a:p>
            <a:r>
              <a:rPr lang="fr-FR" dirty="0"/>
              <a:t>Coaxial …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50499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EAB650-9C3E-07D8-4DAD-84BD6018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973" y="3933146"/>
            <a:ext cx="3527633" cy="2221238"/>
          </a:xfrm>
          <a:prstGeom prst="rect">
            <a:avLst/>
          </a:prstGeom>
        </p:spPr>
      </p:pic>
      <p:pic>
        <p:nvPicPr>
          <p:cNvPr id="8" name="Image 7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3857FD45-A27A-FCF3-EA2D-27E9BC95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74" y="1690688"/>
            <a:ext cx="2030830" cy="20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Identification physique des équipements</a:t>
            </a:r>
          </a:p>
          <a:p>
            <a:pPr marL="0" indent="0">
              <a:buNone/>
            </a:pPr>
            <a:r>
              <a:rPr lang="fr-FR" dirty="0"/>
              <a:t>Une adresse par équipement et par connexion réseau</a:t>
            </a:r>
          </a:p>
          <a:p>
            <a:pPr marL="0" indent="0">
              <a:buNone/>
            </a:pPr>
            <a:r>
              <a:rPr lang="fr-FR" dirty="0"/>
              <a:t>Une adresse unique par interface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7858AB5-E533-0704-F7AA-6BF82B2AF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18" y="3617317"/>
            <a:ext cx="6667500" cy="20288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FEE490-DDD6-A384-96FE-C22A937B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8843"/>
            <a:ext cx="3757198" cy="20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Adresse IP</a:t>
            </a:r>
          </a:p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Adresse de l’équipement sur le réseau. Sur un réseau, chaque équipement à une adresse IP différente.</a:t>
            </a:r>
          </a:p>
          <a:p>
            <a:r>
              <a:rPr lang="fr-FR" dirty="0"/>
              <a:t>Si mon équipement change de réseau, l’adresse MAC reste identique mais l’adresse IP change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CB09EF-D1DA-B3A7-8EA0-10DE9E7C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05" y="2815618"/>
            <a:ext cx="4095014" cy="16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: 32 bits, 4 octets</a:t>
            </a:r>
          </a:p>
          <a:p>
            <a:r>
              <a:rPr lang="fr-FR" dirty="0"/>
              <a:t>Contient deux informations :</a:t>
            </a:r>
          </a:p>
          <a:p>
            <a:pPr lvl="1"/>
            <a:r>
              <a:rPr lang="fr-FR" dirty="0"/>
              <a:t>Identifiant du réseau et Identifiant de l’équipement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Seuls les équipements sur le même réseau peuvent communiquer entre eux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9" y="3243671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Repérer le réseau de la station : masquage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Adresse :   192.168.001.215</a:t>
            </a:r>
          </a:p>
          <a:p>
            <a:pPr lvl="1"/>
            <a:r>
              <a:rPr lang="fr-FR" dirty="0"/>
              <a:t>Masque :   255.255.255.000</a:t>
            </a:r>
          </a:p>
          <a:p>
            <a:pPr lvl="1"/>
            <a:r>
              <a:rPr lang="fr-FR" dirty="0"/>
              <a:t>Id Réseau :192.168.001</a:t>
            </a:r>
          </a:p>
          <a:p>
            <a:pPr lvl="1"/>
            <a:r>
              <a:rPr lang="fr-FR" dirty="0"/>
              <a:t>Id Station :                       .215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3" y="4341088"/>
            <a:ext cx="9905458" cy="1214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23DEF-EFD0-E1B9-8013-C6CA2DBD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50" y="2329879"/>
            <a:ext cx="507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BB81E-E556-9282-44A2-1A23B5A8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941F6-49E3-44B8-F320-A4364C56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Mini TD </a:t>
            </a:r>
          </a:p>
          <a:p>
            <a:r>
              <a:rPr lang="fr-FR" sz="2000" dirty="0"/>
              <a:t>Adresse IP 192.168.001.215 – Masque 255.255.0.0 – Adresse réseau ? Adresse équipement ? Nombre d’adresse IP disponible sur le réseau ?</a:t>
            </a:r>
          </a:p>
          <a:p>
            <a:r>
              <a:rPr lang="fr-FR" sz="2000" dirty="0"/>
              <a:t>Adresse IP 10.129.134.5 – Masque 255.128.0.0 – Adresse réseau ? </a:t>
            </a:r>
          </a:p>
          <a:p>
            <a:r>
              <a:rPr lang="fr-FR" sz="2000" dirty="0"/>
              <a:t>Adresse IP 10.129.134.5/8 – Adresse réseau ? </a:t>
            </a:r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45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Identifiants réseaux privés</a:t>
            </a:r>
          </a:p>
          <a:p>
            <a:pPr lvl="1"/>
            <a:r>
              <a:rPr lang="fr-FR" dirty="0"/>
              <a:t>10.X.X.X (10/8) : 10.0.0.0 à 10.255.255.255 (Grandes entreprises)</a:t>
            </a:r>
          </a:p>
          <a:p>
            <a:pPr lvl="1"/>
            <a:r>
              <a:rPr lang="fr-FR" dirty="0"/>
              <a:t>172.16/12 : 172.16.0.0 à 172.31.255.255</a:t>
            </a:r>
          </a:p>
          <a:p>
            <a:pPr lvl="1"/>
            <a:r>
              <a:rPr lang="fr-FR" dirty="0"/>
              <a:t>192.168/16 : 192.168.0.0 à 192.168.255.255 (Particuliers et TPE)</a:t>
            </a:r>
          </a:p>
          <a:p>
            <a:pPr lvl="1"/>
            <a:r>
              <a:rPr lang="fr-FR" sz="1600" dirty="0"/>
              <a:t>169.254/16 : 169.254.0.0 à 169.254.255.255 (utilisées pour l'autoconfiguration des hôtes)</a:t>
            </a:r>
          </a:p>
          <a:p>
            <a:r>
              <a:rPr lang="fr-FR" dirty="0"/>
              <a:t>Identifiant réseau particulier :</a:t>
            </a:r>
          </a:p>
          <a:p>
            <a:pPr lvl="1"/>
            <a:r>
              <a:rPr lang="fr-FR" dirty="0"/>
              <a:t>127.0.0.X : Loopback</a:t>
            </a:r>
          </a:p>
          <a:p>
            <a:pPr lvl="1"/>
            <a:r>
              <a:rPr lang="fr-FR" sz="1600" dirty="0"/>
              <a:t>224/8 (Classe D) : Groupes de stations (adhésion et résiliation par </a:t>
            </a:r>
            <a:r>
              <a:rPr lang="fr-FR" sz="1600" dirty="0" err="1"/>
              <a:t>IGMP</a:t>
            </a:r>
            <a:r>
              <a:rPr lang="fr-FR" sz="1600" dirty="0"/>
              <a:t> (Internet Group </a:t>
            </a:r>
            <a:r>
              <a:rPr lang="fr-FR" sz="1600" dirty="0" err="1"/>
              <a:t>Managment</a:t>
            </a:r>
            <a:r>
              <a:rPr lang="fr-FR" sz="1600" dirty="0"/>
              <a:t> Protocol)</a:t>
            </a:r>
          </a:p>
          <a:p>
            <a:pPr lvl="1"/>
            <a:r>
              <a:rPr lang="fr-FR" sz="1600" dirty="0"/>
              <a:t>255/8 (Classe E) : Adresses expérimentales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3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Diplômé de l’</a:t>
            </a:r>
            <a:r>
              <a:rPr lang="fr-FR" dirty="0" err="1"/>
              <a:t>ENSIEG</a:t>
            </a:r>
            <a:r>
              <a:rPr lang="fr-FR" dirty="0"/>
              <a:t> (maintenant ENSE3)</a:t>
            </a:r>
          </a:p>
          <a:p>
            <a:pPr algn="l"/>
            <a:r>
              <a:rPr lang="fr-FR" dirty="0"/>
              <a:t>Parcours salarié : prestataire chez </a:t>
            </a:r>
            <a:r>
              <a:rPr lang="fr-FR" dirty="0" err="1"/>
              <a:t>Trixell</a:t>
            </a:r>
            <a:r>
              <a:rPr lang="fr-FR" dirty="0"/>
              <a:t> puis EDF. Employé chez Sous Les Fraises (Agriculture Urbaine)</a:t>
            </a:r>
          </a:p>
          <a:p>
            <a:pPr algn="l"/>
            <a:r>
              <a:rPr lang="fr-FR" dirty="0"/>
              <a:t>Parcours entrepreneur : Société d’automatisation de culture, capteurs connectés pour poubelle, jouets pour enfants</a:t>
            </a:r>
          </a:p>
          <a:p>
            <a:pPr algn="l"/>
            <a:endParaRPr lang="fr-FR" dirty="0"/>
          </a:p>
          <a:p>
            <a:pPr marL="0" indent="0" algn="l">
              <a:buNone/>
            </a:pPr>
            <a:r>
              <a:rPr lang="fr-FR" dirty="0"/>
              <a:t>-&gt; Bénévole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des ports (NAT) et contrôle d’erreur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035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5B20230-6A1B-8254-92A4-1E995CA9A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8675" y="3309938"/>
            <a:ext cx="8572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Fonctions :</a:t>
            </a:r>
          </a:p>
          <a:p>
            <a:r>
              <a:rPr lang="fr-FR" dirty="0"/>
              <a:t>Synchronisation des communications</a:t>
            </a:r>
          </a:p>
          <a:p>
            <a:r>
              <a:rPr lang="fr-FR" dirty="0"/>
              <a:t>gestion des « transactions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Ce type de communication n'est pas bien pris en charge dans le monde IP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105151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11AD70-2722-0593-ED0F-4610345D76B6}"/>
              </a:ext>
            </a:extLst>
          </p:cNvPr>
          <p:cNvCxnSpPr/>
          <p:nvPr/>
        </p:nvCxnSpPr>
        <p:spPr>
          <a:xfrm flipV="1">
            <a:off x="3469341" y="2259106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993E284-6E85-26A4-33C6-5207CF5897BA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2106" y="2191871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Transformations des octets bruts en données utilisables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Conversion en texte </a:t>
            </a:r>
          </a:p>
          <a:p>
            <a:r>
              <a:rPr lang="fr-FR" dirty="0"/>
              <a:t>Conversion de données</a:t>
            </a:r>
          </a:p>
          <a:p>
            <a:r>
              <a:rPr lang="fr-FR" dirty="0"/>
              <a:t>Chiffrement / déchiffrement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70960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8F0A39-BECD-3156-2C34-1D3AF6BD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88" y="4001294"/>
            <a:ext cx="4036359" cy="2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Exemple d’application :</a:t>
            </a:r>
          </a:p>
          <a:p>
            <a:r>
              <a:rPr lang="fr-FR" dirty="0"/>
              <a:t>HTML HTTP</a:t>
            </a:r>
          </a:p>
          <a:p>
            <a:r>
              <a:rPr lang="fr-FR" dirty="0"/>
              <a:t>FTP </a:t>
            </a:r>
          </a:p>
          <a:p>
            <a:r>
              <a:rPr lang="fr-FR" dirty="0"/>
              <a:t>SMTP POP</a:t>
            </a:r>
          </a:p>
          <a:p>
            <a:r>
              <a:rPr lang="fr-FR" dirty="0"/>
              <a:t>TELNET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/>
              <a:t>MODBUS OPC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15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1762468"/>
            <a:ext cx="4391915" cy="439191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39" y="4131265"/>
            <a:ext cx="867403" cy="1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1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63" y="236079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407" y="371041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97F35A-8907-D916-EB32-95FAB70A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93" y="1577580"/>
            <a:ext cx="1398752" cy="1566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990992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FEBDE5-A082-9258-A4C2-279589B16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801" y="2570794"/>
            <a:ext cx="2314994" cy="1541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6F5AA4-E1E9-9BAE-45C4-FE6C99E7C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856" y="4406007"/>
            <a:ext cx="2419102" cy="18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48616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 MAC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1D5F338-BAC7-A954-2DA3-8392B6E1F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93" y="3429000"/>
            <a:ext cx="1624914" cy="2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616251" y="5319958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d’une Adresse IP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352965-8086-1364-5570-C8CDF4D30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076" y="2714625"/>
            <a:ext cx="4434935" cy="25057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0DE1C0-8541-DFD2-32DF-CA6088CE617C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DHCP</a:t>
            </a:r>
          </a:p>
        </p:txBody>
      </p:sp>
    </p:spTree>
    <p:extLst>
      <p:ext uri="{BB962C8B-B14F-4D97-AF65-F5344CB8AC3E}">
        <p14:creationId xmlns:p14="http://schemas.microsoft.com/office/powerpoint/2010/main" val="196575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391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de l’adresse IP de Facebook :</a:t>
            </a:r>
          </a:p>
          <a:p>
            <a:r>
              <a:rPr lang="fr-FR" dirty="0"/>
              <a:t>157.240.195.35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DEDBF7-EF01-4518-D375-05EE20F03269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DNS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69134A-A93F-AC0F-8AFB-92127C80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82" y="2544957"/>
            <a:ext cx="4392200" cy="2269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DC5609-D892-4B41-8930-108215165009}"/>
              </a:ext>
            </a:extLst>
          </p:cNvPr>
          <p:cNvSpPr txBox="1"/>
          <p:nvPr/>
        </p:nvSpPr>
        <p:spPr>
          <a:xfrm>
            <a:off x="8373035" y="149903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changer par </a:t>
            </a:r>
            <a:r>
              <a:rPr lang="fr-FR" dirty="0" err="1"/>
              <a:t>facebook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735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Cours de </a:t>
            </a:r>
            <a:r>
              <a:rPr lang="fr-FR" dirty="0" err="1"/>
              <a:t>Rafika</a:t>
            </a:r>
            <a:r>
              <a:rPr lang="fr-FR" dirty="0"/>
              <a:t> THABET (Polytech 2021)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2" y="2464659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86" y="3814280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947529" y="2011868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504474" y="1688702"/>
            <a:ext cx="540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Envoie à 157.240.195.35 : </a:t>
            </a:r>
            <a:r>
              <a:rPr lang="fr-FR" dirty="0" err="1"/>
              <a:t>get</a:t>
            </a:r>
            <a:r>
              <a:rPr lang="fr-FR" dirty="0"/>
              <a:t> /</a:t>
            </a:r>
            <a:r>
              <a:rPr lang="fr-FR" dirty="0" err="1"/>
              <a:t>bde.polytechgre</a:t>
            </a:r>
            <a:r>
              <a:rPr lang="fr-FR" dirty="0"/>
              <a:t>/ 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86EF222-DF4E-D87A-2FEB-5A7CB3AB8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311" y="2467836"/>
            <a:ext cx="2962275" cy="2314575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21E591F0-93F9-1C5C-181E-4017FDB5B9F4}"/>
              </a:ext>
            </a:extLst>
          </p:cNvPr>
          <p:cNvSpPr/>
          <p:nvPr/>
        </p:nvSpPr>
        <p:spPr>
          <a:xfrm>
            <a:off x="6217920" y="2162756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63C4F2-51A6-C5F5-2CDD-E4466B623DF9}"/>
              </a:ext>
            </a:extLst>
          </p:cNvPr>
          <p:cNvSpPr/>
          <p:nvPr/>
        </p:nvSpPr>
        <p:spPr>
          <a:xfrm rot="10800000">
            <a:off x="6688372" y="4148502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0794A6-18D2-4340-62E7-0521AD154457}"/>
              </a:ext>
            </a:extLst>
          </p:cNvPr>
          <p:cNvSpPr txBox="1"/>
          <p:nvPr/>
        </p:nvSpPr>
        <p:spPr>
          <a:xfrm>
            <a:off x="5753210" y="5485701"/>
            <a:ext cx="540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 : </a:t>
            </a:r>
          </a:p>
          <a:p>
            <a:r>
              <a:rPr lang="fr-FR" dirty="0"/>
              <a:t>HTTP/1.0 200 OK </a:t>
            </a:r>
          </a:p>
          <a:p>
            <a:r>
              <a:rPr lang="fr-FR" dirty="0"/>
              <a:t>&lt;</a:t>
            </a:r>
            <a:r>
              <a:rPr lang="fr-FR" dirty="0" err="1"/>
              <a:t>TITLE</a:t>
            </a:r>
            <a:r>
              <a:rPr lang="fr-FR" dirty="0"/>
              <a:t>&gt;</a:t>
            </a:r>
            <a:r>
              <a:rPr lang="fr-FR" dirty="0" err="1"/>
              <a:t>BDE</a:t>
            </a:r>
            <a:r>
              <a:rPr lang="fr-FR" dirty="0"/>
              <a:t> Polytech Grenoble&lt;/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dirty="0"/>
              <a:t>&lt;p&gt;Page Officielle du </a:t>
            </a:r>
            <a:r>
              <a:rPr lang="fr-FR" dirty="0" err="1"/>
              <a:t>BDE</a:t>
            </a:r>
            <a:r>
              <a:rPr lang="fr-FR" dirty="0"/>
              <a:t> de Polytech Grenoble&lt;p&gt; </a:t>
            </a:r>
          </a:p>
        </p:txBody>
      </p:sp>
    </p:spTree>
    <p:extLst>
      <p:ext uri="{BB962C8B-B14F-4D97-AF65-F5344CB8AC3E}">
        <p14:creationId xmlns:p14="http://schemas.microsoft.com/office/powerpoint/2010/main" val="1835559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9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du premier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Fonctionnement réseau informatique</a:t>
            </a:r>
          </a:p>
          <a:p>
            <a:r>
              <a:rPr lang="fr-FR" dirty="0"/>
              <a:t>Format adresse IP / Nom d’un réseau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18h :</a:t>
            </a:r>
          </a:p>
          <a:p>
            <a:pPr lvl="1"/>
            <a:r>
              <a:rPr lang="fr-FR" dirty="0"/>
              <a:t>4h CM</a:t>
            </a:r>
          </a:p>
          <a:p>
            <a:pPr lvl="1"/>
            <a:r>
              <a:rPr lang="fr-FR" dirty="0"/>
              <a:t>4h TD</a:t>
            </a:r>
          </a:p>
          <a:p>
            <a:pPr lvl="1"/>
            <a:r>
              <a:rPr lang="fr-FR" dirty="0"/>
              <a:t>8h TP</a:t>
            </a:r>
          </a:p>
          <a:p>
            <a:r>
              <a:rPr lang="fr-FR" dirty="0"/>
              <a:t>Examen le 09/05</a:t>
            </a:r>
          </a:p>
          <a:p>
            <a:endParaRPr lang="fr-FR" dirty="0"/>
          </a:p>
          <a:p>
            <a:r>
              <a:rPr lang="fr-FR" dirty="0"/>
              <a:t>Les cours seront un mélange de CM, TD et TP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Être à l’aise avec :</a:t>
            </a:r>
          </a:p>
          <a:p>
            <a:pPr lvl="1"/>
            <a:r>
              <a:rPr lang="fr-FR" dirty="0"/>
              <a:t>Le modèle OSI</a:t>
            </a:r>
          </a:p>
          <a:p>
            <a:pPr lvl="1"/>
            <a:r>
              <a:rPr lang="fr-FR" dirty="0"/>
              <a:t>Le matériel (Cable, routeur, firewall)</a:t>
            </a:r>
          </a:p>
          <a:p>
            <a:pPr lvl="1"/>
            <a:r>
              <a:rPr lang="fr-FR" dirty="0"/>
              <a:t>Adressage IP / Réseaux / Ports / </a:t>
            </a:r>
            <a:r>
              <a:rPr lang="fr-FR" dirty="0" err="1"/>
              <a:t>ICMP</a:t>
            </a:r>
            <a:r>
              <a:rPr lang="fr-FR" dirty="0"/>
              <a:t> / </a:t>
            </a:r>
            <a:r>
              <a:rPr lang="fr-FR" dirty="0" err="1"/>
              <a:t>Traceroute</a:t>
            </a:r>
            <a:endParaRPr lang="fr-FR" dirty="0"/>
          </a:p>
          <a:p>
            <a:pPr lvl="1"/>
            <a:r>
              <a:rPr lang="fr-FR" dirty="0"/>
              <a:t>Applicatifs standards : </a:t>
            </a:r>
            <a:r>
              <a:rPr lang="fr-FR" dirty="0" err="1"/>
              <a:t>SSH</a:t>
            </a:r>
            <a:r>
              <a:rPr lang="fr-FR" dirty="0"/>
              <a:t>/FTP/HTTP serveur/socket</a:t>
            </a:r>
          </a:p>
          <a:p>
            <a:r>
              <a:rPr lang="fr-FR" dirty="0"/>
              <a:t>Notion de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r>
              <a:rPr lang="fr-FR" dirty="0"/>
              <a:t>Empreinte environnemental</a:t>
            </a:r>
          </a:p>
          <a:p>
            <a:pPr lvl="1"/>
            <a:r>
              <a:rPr lang="fr-FR" dirty="0"/>
              <a:t>Autre réseaux (RS232* / 485*, LoRa, Satellitaire, 3G/4G/5G, </a:t>
            </a:r>
            <a:r>
              <a:rPr lang="fr-FR" dirty="0" err="1"/>
              <a:t>WiFi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Protocole : Telnet, Modbus*, OPC, DNS, SMTP</a:t>
            </a:r>
          </a:p>
          <a:p>
            <a:pPr marL="0" indent="0">
              <a:buNone/>
            </a:pPr>
            <a:r>
              <a:rPr lang="fr-FR" sz="1200" dirty="0"/>
              <a:t>*Vu aussi en informatique industriel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Introduction</a:t>
            </a:r>
          </a:p>
          <a:p>
            <a:r>
              <a:rPr lang="fr-FR" dirty="0"/>
              <a:t>Modèle OSI (rapide)</a:t>
            </a:r>
          </a:p>
          <a:p>
            <a:r>
              <a:rPr lang="fr-FR" dirty="0"/>
              <a:t>Exemple</a:t>
            </a:r>
          </a:p>
          <a:p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Couche Physique</a:t>
            </a:r>
          </a:p>
          <a:p>
            <a:r>
              <a:rPr lang="fr-FR" dirty="0"/>
              <a:t>Couche Liaison</a:t>
            </a:r>
          </a:p>
          <a:p>
            <a:r>
              <a:rPr lang="fr-FR" dirty="0"/>
              <a:t>Couche Réseau</a:t>
            </a:r>
          </a:p>
          <a:p>
            <a:r>
              <a:rPr lang="fr-FR" dirty="0"/>
              <a:t>Couche Transport</a:t>
            </a:r>
          </a:p>
          <a:p>
            <a:r>
              <a:rPr lang="fr-FR" dirty="0"/>
              <a:t>Couche Session / </a:t>
            </a:r>
            <a:r>
              <a:rPr lang="fr-FR" dirty="0" err="1"/>
              <a:t>Presentation</a:t>
            </a:r>
            <a:r>
              <a:rPr lang="fr-FR" dirty="0"/>
              <a:t> / Applicative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D44314DA-2873-A417-66E7-77E63167AD4E}"/>
              </a:ext>
            </a:extLst>
          </p:cNvPr>
          <p:cNvSpPr/>
          <p:nvPr/>
        </p:nvSpPr>
        <p:spPr>
          <a:xfrm>
            <a:off x="4240306" y="1825625"/>
            <a:ext cx="735106" cy="14644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5D2FCA-C694-88AA-B7D1-7F9D0F5CA93D}"/>
              </a:ext>
            </a:extLst>
          </p:cNvPr>
          <p:cNvSpPr txBox="1"/>
          <p:nvPr/>
        </p:nvSpPr>
        <p:spPr>
          <a:xfrm>
            <a:off x="5118847" y="2356595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Premier cours</a:t>
            </a:r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Un «Réseau» est un ensemble d’objets interconnectés. Il permet de faire circuler des éléments entre chacun de ces objets selon des règles bien définies. </a:t>
            </a:r>
          </a:p>
          <a:p>
            <a:r>
              <a:rPr lang="fr-FR" dirty="0"/>
              <a:t>Un «Réseau Informatique» est un ensemble d‘équipements informatiques interconnectés via des canaux de télécommunication pour échanger de l'information.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DDAD5B-45F3-EA27-E3C5-29796488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20" y="1957601"/>
            <a:ext cx="4638499" cy="34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A293D-A0EC-4962-3349-6921DAE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56BAC-44B2-38CB-9018-694FE1A1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Sois fainéant, sois fainéant - Tu vivras longtemps (Coluche)</a:t>
            </a:r>
          </a:p>
          <a:p>
            <a:r>
              <a:rPr lang="fr-FR" dirty="0"/>
              <a:t>Objectif : transférer de l’information avec le moindre effort</a:t>
            </a:r>
          </a:p>
        </p:txBody>
      </p:sp>
      <p:pic>
        <p:nvPicPr>
          <p:cNvPr id="5" name="Image 4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C4FE99B0-EFCB-CBFA-17CF-721BB311A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" y="3084847"/>
            <a:ext cx="3502572" cy="2533527"/>
          </a:xfrm>
          <a:prstGeom prst="rect">
            <a:avLst/>
          </a:prstGeom>
        </p:spPr>
      </p:pic>
      <p:pic>
        <p:nvPicPr>
          <p:cNvPr id="7" name="Image 6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D3D9735A-CA2F-8CC5-7D23-08C2D8FE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72" y="3084847"/>
            <a:ext cx="4222544" cy="2533527"/>
          </a:xfrm>
          <a:prstGeom prst="rect">
            <a:avLst/>
          </a:prstGeom>
        </p:spPr>
      </p:pic>
      <p:pic>
        <p:nvPicPr>
          <p:cNvPr id="9" name="Image 8" descr="Une image contenant mur, intérieur, en bois&#10;&#10;Description générée automatiquement">
            <a:extLst>
              <a:ext uri="{FF2B5EF4-FFF2-40B4-BE49-F238E27FC236}">
                <a16:creationId xmlns:a16="http://schemas.microsoft.com/office/drawing/2014/main" id="{D78504D8-F98A-FE22-B63A-59A564AD5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57" y="3084847"/>
            <a:ext cx="3218772" cy="25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16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Grand écran</PresentationFormat>
  <Paragraphs>180</Paragraphs>
  <Slides>32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Thème Office</vt:lpstr>
      <vt:lpstr>Réseaux Informatiques CM1</vt:lpstr>
      <vt:lpstr>Qui suis-je ?</vt:lpstr>
      <vt:lpstr>Bibliographie</vt:lpstr>
      <vt:lpstr>Organisation du cour</vt:lpstr>
      <vt:lpstr>Objectifs</vt:lpstr>
      <vt:lpstr>Plan</vt:lpstr>
      <vt:lpstr>Introduction</vt:lpstr>
      <vt:lpstr>Introduction – Réseaux ?</vt:lpstr>
      <vt:lpstr>Introduction – Historique</vt:lpstr>
      <vt:lpstr>Introduction – Historique</vt:lpstr>
      <vt:lpstr>Modèle OSI</vt:lpstr>
      <vt:lpstr>Modèle OSI</vt:lpstr>
      <vt:lpstr>Couche physique</vt:lpstr>
      <vt:lpstr>Couche Liaison</vt:lpstr>
      <vt:lpstr>Couche Réseau</vt:lpstr>
      <vt:lpstr>Couche – Paquet – IPV4</vt:lpstr>
      <vt:lpstr>Couche – Paquet – IPV4</vt:lpstr>
      <vt:lpstr>Couche – Paquet – IPV4</vt:lpstr>
      <vt:lpstr>Couche – Paquet – IPV4</vt:lpstr>
      <vt:lpstr>Couche Transport</vt:lpstr>
      <vt:lpstr>Couche Session</vt:lpstr>
      <vt:lpstr>Couche Présentation</vt:lpstr>
      <vt:lpstr>Couche Application</vt:lpstr>
      <vt:lpstr>Exemple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TP Blobby Volley</vt:lpstr>
      <vt:lpstr>Résumé du premier cour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15</cp:revision>
  <dcterms:created xsi:type="dcterms:W3CDTF">2022-10-04T08:25:23Z</dcterms:created>
  <dcterms:modified xsi:type="dcterms:W3CDTF">2023-02-05T11:09:18Z</dcterms:modified>
</cp:coreProperties>
</file>